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4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1362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088" y="7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A2D7FCB-2CDA-4B67-B2D3-8B85B2340DC8}" type="datetime1">
              <a:rPr lang="ko-KR" altLang="en-US"/>
              <a:pPr lvl="0">
                <a:defRPr/>
              </a:pPr>
              <a:t>2021-09-23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85FA964-F84C-4332-90B1-D4DDC5CA9EF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38E900-F85E-49F9-8EEF-9127162A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92" y="-115535"/>
            <a:ext cx="6877408" cy="69735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81704D-C1DB-4651-928A-6644A84621B2}"/>
              </a:ext>
            </a:extLst>
          </p:cNvPr>
          <p:cNvSpPr/>
          <p:nvPr userDrawn="1"/>
        </p:nvSpPr>
        <p:spPr>
          <a:xfrm>
            <a:off x="0" y="-18323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DAC85-7EC4-4E4E-B957-9E37A12AEA8C}"/>
              </a:ext>
            </a:extLst>
          </p:cNvPr>
          <p:cNvSpPr txBox="1"/>
          <p:nvPr userDrawn="1"/>
        </p:nvSpPr>
        <p:spPr>
          <a:xfrm>
            <a:off x="224742" y="157616"/>
            <a:ext cx="7919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로또의</a:t>
            </a:r>
            <a:r>
              <a:rPr lang="en-US" altLang="ko-KR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</a:p>
          <a:p>
            <a:r>
              <a:rPr lang="en-US" altLang="ko-KR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  </a:t>
            </a:r>
            <a:r>
              <a:rPr lang="ko-KR" altLang="en-US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로또에 의한</a:t>
            </a:r>
            <a:r>
              <a:rPr lang="en-US" altLang="ko-KR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</a:p>
          <a:p>
            <a:r>
              <a:rPr lang="ko-KR" altLang="en-US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     로또를 위한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5CC0C-D86A-46BA-A132-6B9CDE0E10EC}"/>
              </a:ext>
            </a:extLst>
          </p:cNvPr>
          <p:cNvSpPr txBox="1"/>
          <p:nvPr userDrawn="1"/>
        </p:nvSpPr>
        <p:spPr>
          <a:xfrm>
            <a:off x="328613" y="5253834"/>
            <a:ext cx="7919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ko-KR" altLang="en-US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조</a:t>
            </a:r>
            <a:endParaRPr lang="en-US" altLang="ko-KR" sz="4400" dirty="0">
              <a:solidFill>
                <a:schemeClr val="accent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4400" dirty="0" err="1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박민국</a:t>
            </a:r>
            <a:r>
              <a:rPr lang="en-US" altLang="ko-KR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4400" dirty="0">
                <a:solidFill>
                  <a:schemeClr val="accent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윤정인</a:t>
            </a:r>
          </a:p>
        </p:txBody>
      </p:sp>
    </p:spTree>
    <p:extLst>
      <p:ext uri="{BB962C8B-B14F-4D97-AF65-F5344CB8AC3E}">
        <p14:creationId xmlns:p14="http://schemas.microsoft.com/office/powerpoint/2010/main" val="308081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22DAD-0704-4FD6-AC7E-661A5121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1" t="27832" r="30283" b="32366"/>
          <a:stretch/>
        </p:blipFill>
        <p:spPr>
          <a:xfrm>
            <a:off x="6953559" y="1206354"/>
            <a:ext cx="3731269" cy="444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DC216-3A5C-4139-9278-16974887595A}"/>
              </a:ext>
            </a:extLst>
          </p:cNvPr>
          <p:cNvSpPr txBox="1"/>
          <p:nvPr userDrawn="1"/>
        </p:nvSpPr>
        <p:spPr>
          <a:xfrm>
            <a:off x="2392997" y="375357"/>
            <a:ext cx="1148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55224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8113D3-B2E4-4C09-A6FD-442E730B4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76314" r="10199" b="12679"/>
          <a:stretch/>
        </p:blipFill>
        <p:spPr>
          <a:xfrm>
            <a:off x="3743325" y="0"/>
            <a:ext cx="8448675" cy="8143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86BCF1-E3CF-45E4-A159-3EB43093E6D2}"/>
              </a:ext>
            </a:extLst>
          </p:cNvPr>
          <p:cNvSpPr/>
          <p:nvPr userDrawn="1"/>
        </p:nvSpPr>
        <p:spPr>
          <a:xfrm>
            <a:off x="-190501" y="-185738"/>
            <a:ext cx="12573001" cy="1185863"/>
          </a:xfrm>
          <a:prstGeom prst="rect">
            <a:avLst/>
          </a:prstGeom>
          <a:solidFill>
            <a:schemeClr val="bg1">
              <a:alpha val="58000"/>
            </a:schemeClr>
          </a:solidFill>
          <a:ln w="63500" cmpd="thinThick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2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87647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4CB26F-D843-4144-A36D-C6EDB48A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3F7A8-2BFB-41AB-8145-391041EAD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FCCBF-258E-4F52-B7C1-72CD19BC4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C5E1-4C21-4F10-A29F-232D829EB0E2}" type="datetimeFigureOut">
              <a:rPr lang="ko-KR" altLang="en-US" smtClean="0"/>
              <a:t>2021-09-19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09091-0088-4001-A472-91E46FF64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3F955-EC73-4150-B2FD-E1339A00B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4B878-217B-4AC9-B9A6-28D4456CF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7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jpeg"  /><Relationship Id="rId3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jpeg"  /><Relationship Id="rId3" Type="http://schemas.openxmlformats.org/officeDocument/2006/relationships/image" Target="../media/image24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5.jpeg"  /><Relationship Id="rId3" Type="http://schemas.openxmlformats.org/officeDocument/2006/relationships/image" Target="../media/image26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jpeg"  /><Relationship Id="rId3" Type="http://schemas.openxmlformats.org/officeDocument/2006/relationships/image" Target="../media/image28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jpeg"  /><Relationship Id="rId3" Type="http://schemas.openxmlformats.org/officeDocument/2006/relationships/image" Target="../media/image3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jpeg"  /><Relationship Id="rId3" Type="http://schemas.openxmlformats.org/officeDocument/2006/relationships/image" Target="../media/image3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jpeg"  /><Relationship Id="rId3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Relationship Id="rId4" Type="http://schemas.openxmlformats.org/officeDocument/2006/relationships/image" Target="../media/image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jpeg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5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3063527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당첨 금액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12213"/>
            <a:ext cx="6210300" cy="3190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8718" y="1168044"/>
            <a:ext cx="5923282" cy="5433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87629-78D3-48F1-9F2E-C2A6E544BBD0}"/>
              </a:ext>
            </a:extLst>
          </p:cNvPr>
          <p:cNvSpPr txBox="1"/>
          <p:nvPr/>
        </p:nvSpPr>
        <p:spPr>
          <a:xfrm>
            <a:off x="174170" y="5245787"/>
            <a:ext cx="5617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- 1</a:t>
            </a:r>
            <a:r>
              <a:rPr lang="ko-KR" altLang="en-US" dirty="0"/>
              <a:t>등 당첨금에 이상치가 많은 이유는 평균은 </a:t>
            </a:r>
            <a:r>
              <a:rPr lang="en-US" altLang="ko-KR" dirty="0"/>
              <a:t>20</a:t>
            </a:r>
            <a:r>
              <a:rPr lang="ko-KR" altLang="en-US" dirty="0"/>
              <a:t>억대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이더라도 적은 수의 당첨자 일시 한명이 몰아 받는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로또의 특성상 이상치가 많이 발생하였으며 이는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 err="1"/>
              <a:t>로또복권</a:t>
            </a:r>
            <a:r>
              <a:rPr lang="ko-KR" altLang="en-US" dirty="0"/>
              <a:t> 초반에 많이 일어났다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4473227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당첨 확률이 높은 번호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346"/>
          <a:stretch/>
        </p:blipFill>
        <p:spPr>
          <a:xfrm>
            <a:off x="0" y="1466375"/>
            <a:ext cx="6657974" cy="39252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9419" y="1466375"/>
            <a:ext cx="5556169" cy="3975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F6DF13-303D-483E-866B-908CA7F4954E}"/>
              </a:ext>
            </a:extLst>
          </p:cNvPr>
          <p:cNvSpPr txBox="1"/>
          <p:nvPr/>
        </p:nvSpPr>
        <p:spPr>
          <a:xfrm>
            <a:off x="266412" y="5774499"/>
            <a:ext cx="7152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그래프에 보이듯 번호별로 뽑히는 오차는 </a:t>
            </a:r>
            <a:r>
              <a:rPr lang="en-US" altLang="ko-KR" dirty="0"/>
              <a:t>5%</a:t>
            </a:r>
            <a:r>
              <a:rPr lang="ko-KR" altLang="en-US" dirty="0"/>
              <a:t>미만으로 나온다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우리가 생각했던 것보다는 많은 오차가 일어나지 않지만 그럼에도</a:t>
            </a:r>
            <a:endParaRPr lang="en-US" altLang="ko-KR" dirty="0"/>
          </a:p>
          <a:p>
            <a:r>
              <a:rPr lang="en-US" altLang="ko-KR" dirty="0"/>
              <a:t>  9</a:t>
            </a:r>
            <a:r>
              <a:rPr lang="ko-KR" altLang="en-US" dirty="0"/>
              <a:t>번의 수치는 상상이상으로 적게 뽑혔다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870" y="1483995"/>
            <a:ext cx="6463367" cy="39406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0543" y="1483995"/>
            <a:ext cx="5667587" cy="3940628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66412" y="1039304"/>
            <a:ext cx="4473227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당첨 확률이 높은 번호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35678-77A1-4F81-8ADF-74EFBAB933DD}"/>
              </a:ext>
            </a:extLst>
          </p:cNvPr>
          <p:cNvSpPr txBox="1"/>
          <p:nvPr/>
        </p:nvSpPr>
        <p:spPr>
          <a:xfrm>
            <a:off x="266412" y="5727700"/>
            <a:ext cx="11892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위의 일반 번호와 다르게 보너스 번호의 경우는 많은 오차를 보이고 있으며 보너스 볼을 노리고 번호를 </a:t>
            </a:r>
            <a:r>
              <a:rPr lang="ko-KR" altLang="en-US" dirty="0" err="1"/>
              <a:t>뽑을시에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참고 하기 좋을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4235102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</a:t>
            </a:r>
            <a:r>
              <a:rPr lang="en-US" altLang="ko-KR" sz="2400">
                <a:latin typeface="휴먼편지체"/>
                <a:ea typeface="휴먼편지체"/>
              </a:rPr>
              <a:t>10</a:t>
            </a:r>
            <a:r>
              <a:rPr lang="ko-KR" altLang="en-US" sz="2400">
                <a:latin typeface="휴먼편지체"/>
                <a:ea typeface="휴먼편지체"/>
              </a:rPr>
              <a:t>단위 번호별 확률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253" y="1579940"/>
            <a:ext cx="4417488" cy="4826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35288" y="1443689"/>
            <a:ext cx="4255060" cy="3933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E0981-631A-4DBD-84C4-6141F6A8F53A}"/>
              </a:ext>
            </a:extLst>
          </p:cNvPr>
          <p:cNvSpPr txBox="1"/>
          <p:nvPr/>
        </p:nvSpPr>
        <p:spPr>
          <a:xfrm>
            <a:off x="5207385" y="5482881"/>
            <a:ext cx="6910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그래프 상으로는 당연하게도 </a:t>
            </a:r>
            <a:r>
              <a:rPr lang="en-US" altLang="ko-KR" dirty="0"/>
              <a:t>40-45</a:t>
            </a:r>
            <a:r>
              <a:rPr lang="ko-KR" altLang="en-US" dirty="0" err="1"/>
              <a:t>번대의</a:t>
            </a:r>
            <a:r>
              <a:rPr lang="ko-KR" altLang="en-US" dirty="0"/>
              <a:t> 확률이 적게 나오지만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만약 </a:t>
            </a:r>
            <a:r>
              <a:rPr lang="en-US" altLang="ko-KR" dirty="0"/>
              <a:t>49</a:t>
            </a:r>
            <a:r>
              <a:rPr lang="ko-KR" altLang="en-US" dirty="0"/>
              <a:t>번까지 있다고 가정하여 확률을 곱하여 뽑아본다면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다른 숫자보다 많이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0" y="1039304"/>
            <a:ext cx="3596929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홀짝 번호 비율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3154" y="1039304"/>
            <a:ext cx="5221709" cy="4491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105" y="1494971"/>
            <a:ext cx="5221709" cy="476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0BA57-99C0-462E-94D1-971EF32B3C8C}"/>
              </a:ext>
            </a:extLst>
          </p:cNvPr>
          <p:cNvSpPr txBox="1"/>
          <p:nvPr/>
        </p:nvSpPr>
        <p:spPr>
          <a:xfrm>
            <a:off x="5747607" y="5530464"/>
            <a:ext cx="644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1.8%</a:t>
            </a:r>
            <a:r>
              <a:rPr lang="ko-KR" altLang="en-US" dirty="0"/>
              <a:t>의 오차 범위로 큰 오차범위를 보이지 않으며</a:t>
            </a:r>
            <a:endParaRPr lang="en-US" altLang="ko-KR" dirty="0"/>
          </a:p>
          <a:p>
            <a:r>
              <a:rPr lang="ko-KR" altLang="en-US" dirty="0"/>
              <a:t>   골고루 뽑히고 있으나 홀수가 미세하게 많이 뽑히고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4597052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나라별 복권 판매 금액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738" y="1448113"/>
            <a:ext cx="6867525" cy="421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4066" y="1448113"/>
            <a:ext cx="5071196" cy="4969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16869-23EB-4DB0-B49A-73545774D30A}"/>
              </a:ext>
            </a:extLst>
          </p:cNvPr>
          <p:cNvSpPr txBox="1"/>
          <p:nvPr/>
        </p:nvSpPr>
        <p:spPr>
          <a:xfrm>
            <a:off x="266412" y="5881549"/>
            <a:ext cx="597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미국의 압도적인 복권 판매 율을 보이고 있으며 </a:t>
            </a:r>
            <a:endParaRPr lang="en-US" altLang="ko-KR" dirty="0"/>
          </a:p>
          <a:p>
            <a:r>
              <a:rPr lang="en-US" altLang="ko-KR" dirty="0"/>
              <a:t>    GDP</a:t>
            </a:r>
            <a:r>
              <a:rPr lang="ko-KR" altLang="en-US" dirty="0"/>
              <a:t>가 높을 수록 복권의 판매율이 높게 나오고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4263678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통계 결과 </a:t>
            </a:r>
            <a:r>
              <a:rPr lang="en-US" altLang="ko-KR" sz="2400">
                <a:latin typeface="휴먼편지체"/>
                <a:ea typeface="휴먼편지체"/>
              </a:rPr>
              <a:t>:</a:t>
            </a:r>
            <a:r>
              <a:rPr lang="ko-KR" altLang="en-US" sz="2400">
                <a:latin typeface="휴먼편지체"/>
                <a:ea typeface="휴먼편지체"/>
              </a:rPr>
              <a:t> 당첨 소감 이미지화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05806"/>
            <a:ext cx="6452694" cy="19777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1217" y="1513545"/>
            <a:ext cx="5252581" cy="4745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97A0A-63E7-40C4-A6D8-F0FE06DE3A8D}"/>
              </a:ext>
            </a:extLst>
          </p:cNvPr>
          <p:cNvSpPr txBox="1"/>
          <p:nvPr/>
        </p:nvSpPr>
        <p:spPr>
          <a:xfrm>
            <a:off x="205327" y="5105400"/>
            <a:ext cx="6042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당첨된 사람들에게서 좋은 단어가 많이 나와있었지만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그에 비해 세금이라는 부정적인 의외의 생각도 많이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포함되어 있는 것을 확인하였다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1" y="1039304"/>
            <a:ext cx="1558579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번호 뽑기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D8C7B-8FDC-44AA-81D6-D5DE1D461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04" y="1456281"/>
            <a:ext cx="7878992" cy="394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84144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  <a:endParaRPr lang="ko-KR" altLang="en-US" sz="4000">
              <a:solidFill>
                <a:schemeClr val="bg2">
                  <a:lumMod val="50000"/>
                </a:schemeClr>
              </a:solidFill>
              <a:latin typeface="210 옴니고딕 050"/>
              <a:ea typeface="210 옴니고딕 05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6411" y="1039304"/>
            <a:ext cx="1530004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번호 뽑기</a:t>
            </a:r>
            <a:endParaRPr lang="ko-KR" altLang="en-US" sz="2400">
              <a:latin typeface="휴먼편지체"/>
              <a:ea typeface="휴먼편지체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r="31860"/>
          <a:stretch>
            <a:fillRect/>
          </a:stretch>
        </p:blipFill>
        <p:spPr>
          <a:xfrm>
            <a:off x="1683726" y="2471737"/>
            <a:ext cx="2193681" cy="1914525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714260" y="2701821"/>
            <a:ext cx="7306876" cy="14586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실제 확률 기반 번호 뽑기를 </a:t>
            </a:r>
            <a:r>
              <a:rPr lang="en-US" altLang="ko-KR"/>
              <a:t>1000</a:t>
            </a:r>
            <a:r>
              <a:rPr lang="ko-KR" altLang="en-US"/>
              <a:t>번 돌린 결과중의 번호를 구현하여</a:t>
            </a:r>
            <a:endParaRPr lang="ko-KR" altLang="en-US"/>
          </a:p>
          <a:p>
            <a:pPr>
              <a:defRPr/>
            </a:pPr>
            <a:r>
              <a:rPr lang="ko-KR" altLang="en-US"/>
              <a:t>  </a:t>
            </a:r>
            <a:r>
              <a:rPr lang="en-US" altLang="ko-KR"/>
              <a:t>6</a:t>
            </a:r>
            <a:r>
              <a:rPr lang="ko-KR" altLang="en-US"/>
              <a:t>개의 번호 </a:t>
            </a:r>
            <a:r>
              <a:rPr lang="en-US" altLang="ko-KR"/>
              <a:t>10</a:t>
            </a:r>
            <a:r>
              <a:rPr lang="ko-KR" altLang="en-US"/>
              <a:t>개 정도를 뽑았었으며 아직 당첨결과를 확인</a:t>
            </a:r>
            <a:endParaRPr lang="ko-KR" altLang="en-US"/>
          </a:p>
          <a:p>
            <a:pPr>
              <a:defRPr/>
            </a:pPr>
            <a:r>
              <a:rPr lang="ko-KR" altLang="en-US"/>
              <a:t>  하지는 못하였으나 이번주에 얼마나 맞는지 확인해볼 생각이다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뒤의 </a:t>
            </a:r>
            <a:r>
              <a:rPr lang="en-US" altLang="ko-KR"/>
              <a:t>2</a:t>
            </a:r>
            <a:r>
              <a:rPr lang="ko-KR" altLang="en-US"/>
              <a:t>개자리는 </a:t>
            </a:r>
            <a:r>
              <a:rPr lang="en-US" altLang="ko-KR"/>
              <a:t>1</a:t>
            </a:r>
            <a:r>
              <a:rPr lang="ko-KR" altLang="en-US"/>
              <a:t>급비밀인 관계로 생략합니다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25089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3.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느낀점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4" y="1039304"/>
            <a:ext cx="227498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휴먼편지체"/>
                <a:ea typeface="휴먼편지체"/>
              </a:rPr>
              <a:t>- </a:t>
            </a:r>
            <a:r>
              <a:rPr lang="ko-KR" altLang="en-US" sz="2400" dirty="0">
                <a:latin typeface="휴먼편지체"/>
                <a:ea typeface="휴먼편지체"/>
              </a:rPr>
              <a:t>각자의 </a:t>
            </a:r>
            <a:r>
              <a:rPr lang="ko-KR" altLang="en-US" sz="2400" dirty="0" err="1">
                <a:latin typeface="휴먼편지체"/>
                <a:ea typeface="휴먼편지체"/>
              </a:rPr>
              <a:t>느낀점</a:t>
            </a:r>
            <a:r>
              <a:rPr lang="ko-KR" altLang="en-US" sz="2400" dirty="0">
                <a:latin typeface="휴먼편지체"/>
                <a:ea typeface="휴먼편지체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FC0FC-E19C-4581-B66B-7D07589F11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2" t="7854" r="35345" b="50000"/>
          <a:stretch/>
        </p:blipFill>
        <p:spPr>
          <a:xfrm>
            <a:off x="8337267" y="1504259"/>
            <a:ext cx="1636732" cy="1701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1DB967-67C2-43C3-BA69-D530AC3140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5" t="6732" r="5972" b="51122"/>
          <a:stretch/>
        </p:blipFill>
        <p:spPr>
          <a:xfrm>
            <a:off x="2218001" y="1504259"/>
            <a:ext cx="1636732" cy="1701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BDDAF-5478-44C1-9D98-59746A467EE3}"/>
              </a:ext>
            </a:extLst>
          </p:cNvPr>
          <p:cNvSpPr txBox="1"/>
          <p:nvPr/>
        </p:nvSpPr>
        <p:spPr>
          <a:xfrm>
            <a:off x="174170" y="3795386"/>
            <a:ext cx="572439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확률을 계산하기 전에 생각보다 당첨확률이 더 작다는 것에 깜짝 놀라게 되었다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 1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등이 어렵다 </a:t>
            </a:r>
            <a:r>
              <a:rPr lang="ko-KR" altLang="en-US" sz="1500" dirty="0" err="1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어렵다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번개를 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번 맞아야 한다는 소리만 듣고 그냥 넘겼지만 실제로 확률을 계산하고 그래프로 시각화를 하는 과정에서 엄청난 확률 이라는 것을 다시 느끼게 되었고 이번 </a:t>
            </a:r>
            <a:r>
              <a:rPr lang="ko-KR" altLang="en-US" sz="1500" dirty="0" err="1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프로젝트또한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매우 재미있고 좋은 분위기 속에 프로젝트를 진행을 할 수 있어서 좋았습니다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 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그리고 번호를 보며 점차 거이다 비슷한 확률이며 전체적으로 보았을 때에 랜덤성이 있다 한들 자주 뽑히는 번호가 있을 것이라 생각하였음에도 꼭 그렇지 많은 안고 거이 비슷한 확률이며 그럼에도 번호 뽑기를 만들어 보려 했지만 시간이 부족하여 프로그램까지 완성하지 못한 것 이 아쉬움으로 다가오게 되었습니다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  <a:endParaRPr lang="ko-KR" altLang="en-US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1C21D-F649-4220-B901-920A040F1D53}"/>
              </a:ext>
            </a:extLst>
          </p:cNvPr>
          <p:cNvSpPr txBox="1"/>
          <p:nvPr/>
        </p:nvSpPr>
        <p:spPr>
          <a:xfrm>
            <a:off x="6096000" y="3795386"/>
            <a:ext cx="61670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‘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1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등 복권 번호를 </a:t>
            </a:r>
            <a:r>
              <a:rPr lang="ko-KR" altLang="en-US" sz="1500" dirty="0" err="1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뽑고싶다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’ 라는 생각으로 시작한 프로젝트 였지만 </a:t>
            </a:r>
            <a:endParaRPr lang="en-US" altLang="ko-KR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생각보다도 훨씬 더 적은 당첨 확률과 진짜 랜덤에 가까운 </a:t>
            </a:r>
            <a:endParaRPr lang="en-US" altLang="ko-KR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당첨번호들의 확률에 당첨번호를 뽑는다는 것이 불가능에 가깝다는 </a:t>
            </a:r>
            <a:endParaRPr lang="en-US" altLang="ko-KR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것을 더 확실히 알게 된 시간이었습니다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 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진짜 번호를 뽑을 수 있었다면 </a:t>
            </a:r>
            <a:endParaRPr lang="en-US" altLang="ko-KR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더 재밌었겠지만 그래도 이번 프로젝트는 다양한 자료들을 다루고 </a:t>
            </a:r>
            <a:endParaRPr lang="en-US" altLang="ko-KR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시각화 하는 것에 재미를 느낄 수 있는 시간들이었습니다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  <a:p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좋은 팀원분을 만나 프로젝트 기간동안 즐겁게 진행할 수 있어</a:t>
            </a:r>
            <a:endParaRPr lang="en-US" altLang="ko-KR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더 좋은 시간이었습니다</a:t>
            </a:r>
            <a:r>
              <a:rPr lang="en-US" altLang="ko-KR" sz="15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  <a:endParaRPr lang="ko-KR" altLang="en-US" sz="15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10841-31A6-40A0-B37B-880C00A788D3}"/>
              </a:ext>
            </a:extLst>
          </p:cNvPr>
          <p:cNvSpPr txBox="1"/>
          <p:nvPr/>
        </p:nvSpPr>
        <p:spPr>
          <a:xfrm>
            <a:off x="2597785" y="31311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박민국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1E53A-A30C-4A85-99D7-0FFAEC459018}"/>
              </a:ext>
            </a:extLst>
          </p:cNvPr>
          <p:cNvSpPr txBox="1"/>
          <p:nvPr/>
        </p:nvSpPr>
        <p:spPr>
          <a:xfrm>
            <a:off x="8740954" y="31134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윤정인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F2F393-23DB-4118-87DB-400F67103C0E}"/>
              </a:ext>
            </a:extLst>
          </p:cNvPr>
          <p:cNvGrpSpPr/>
          <p:nvPr/>
        </p:nvGrpSpPr>
        <p:grpSpPr>
          <a:xfrm>
            <a:off x="1973348" y="1822144"/>
            <a:ext cx="1917893" cy="1208908"/>
            <a:chOff x="1389148" y="1822144"/>
            <a:chExt cx="1917893" cy="12089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A052F1-3E3E-4B9C-A192-C59DB71583E4}"/>
                </a:ext>
              </a:extLst>
            </p:cNvPr>
            <p:cNvSpPr txBox="1"/>
            <p:nvPr/>
          </p:nvSpPr>
          <p:spPr>
            <a:xfrm>
              <a:off x="1617155" y="2334265"/>
              <a:ext cx="1689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- </a:t>
              </a:r>
              <a:r>
                <a:rPr lang="ko-KR" altLang="en-US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주제설정 배경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EADAD1-D504-48DD-82CE-326BC8158981}"/>
                </a:ext>
              </a:extLst>
            </p:cNvPr>
            <p:cNvGrpSpPr/>
            <p:nvPr/>
          </p:nvGrpSpPr>
          <p:grpSpPr>
            <a:xfrm>
              <a:off x="1389148" y="1822144"/>
              <a:ext cx="1105066" cy="535711"/>
              <a:chOff x="589048" y="1126819"/>
              <a:chExt cx="1105066" cy="535711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A5610-B5B3-4923-B634-8B818E4C408E}"/>
                  </a:ext>
                </a:extLst>
              </p:cNvPr>
              <p:cNvSpPr txBox="1"/>
              <p:nvPr/>
            </p:nvSpPr>
            <p:spPr>
              <a:xfrm>
                <a:off x="1028547" y="1200865"/>
                <a:ext cx="665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주제</a:t>
                </a:r>
              </a:p>
            </p:txBody>
          </p:sp>
          <p:pic>
            <p:nvPicPr>
              <p:cNvPr id="6" name="그림 5" descr="당구대, 풀볼, 당구장, 스포츠이(가) 표시된 사진&#10;&#10;자동 생성된 설명">
                <a:extLst>
                  <a:ext uri="{FF2B5EF4-FFF2-40B4-BE49-F238E27FC236}">
                    <a16:creationId xmlns:a16="http://schemas.microsoft.com/office/drawing/2014/main" id="{B1BE63A0-8BFA-4084-B1DC-5C7E663E07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8" t="3198" r="77214" b="49865"/>
              <a:stretch/>
            </p:blipFill>
            <p:spPr>
              <a:xfrm>
                <a:off x="589048" y="1126819"/>
                <a:ext cx="428032" cy="512121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9745E8-6BDE-47D0-A7FC-8073AC2F0423}"/>
                </a:ext>
              </a:extLst>
            </p:cNvPr>
            <p:cNvSpPr txBox="1"/>
            <p:nvPr/>
          </p:nvSpPr>
          <p:spPr>
            <a:xfrm>
              <a:off x="1617155" y="2661720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- </a:t>
              </a:r>
              <a:r>
                <a:rPr lang="ko-KR" altLang="en-US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목표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FA2C0CB-A69F-4DED-BA89-83F17C38A202}"/>
              </a:ext>
            </a:extLst>
          </p:cNvPr>
          <p:cNvGrpSpPr/>
          <p:nvPr/>
        </p:nvGrpSpPr>
        <p:grpSpPr>
          <a:xfrm>
            <a:off x="1973348" y="3530334"/>
            <a:ext cx="1673070" cy="1207666"/>
            <a:chOff x="1403139" y="3087045"/>
            <a:chExt cx="1673070" cy="120766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212026E-F47D-43AE-9C9E-1FC4678C60BB}"/>
                </a:ext>
              </a:extLst>
            </p:cNvPr>
            <p:cNvGrpSpPr/>
            <p:nvPr/>
          </p:nvGrpSpPr>
          <p:grpSpPr>
            <a:xfrm>
              <a:off x="1403139" y="3087045"/>
              <a:ext cx="1566034" cy="468946"/>
              <a:chOff x="603039" y="2391720"/>
              <a:chExt cx="1566034" cy="468946"/>
            </a:xfrm>
          </p:grpSpPr>
          <p:pic>
            <p:nvPicPr>
              <p:cNvPr id="9" name="그림 8" descr="당구대, 풀볼, 당구장, 스포츠이(가) 표시된 사진&#10;&#10;자동 생성된 설명">
                <a:extLst>
                  <a:ext uri="{FF2B5EF4-FFF2-40B4-BE49-F238E27FC236}">
                    <a16:creationId xmlns:a16="http://schemas.microsoft.com/office/drawing/2014/main" id="{396B6802-D4DC-4DFC-8A50-A5A11595C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95" t="9278" r="58840" b="50000"/>
              <a:stretch/>
            </p:blipFill>
            <p:spPr>
              <a:xfrm>
                <a:off x="603039" y="2391720"/>
                <a:ext cx="400050" cy="43815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7081F2-477B-4878-B42A-329647A5FF00}"/>
                  </a:ext>
                </a:extLst>
              </p:cNvPr>
              <p:cNvSpPr txBox="1"/>
              <p:nvPr/>
            </p:nvSpPr>
            <p:spPr>
              <a:xfrm>
                <a:off x="958485" y="2399001"/>
                <a:ext cx="1210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분석결과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8EAF04-6120-445D-8B0F-C1F6295D7599}"/>
                </a:ext>
              </a:extLst>
            </p:cNvPr>
            <p:cNvSpPr txBox="1"/>
            <p:nvPr/>
          </p:nvSpPr>
          <p:spPr>
            <a:xfrm>
              <a:off x="1617155" y="3600436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- </a:t>
              </a:r>
              <a:r>
                <a:rPr lang="ko-KR" altLang="en-US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데이터 수집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E652EE-54B7-4A25-ABCD-4783757FA375}"/>
                </a:ext>
              </a:extLst>
            </p:cNvPr>
            <p:cNvSpPr txBox="1"/>
            <p:nvPr/>
          </p:nvSpPr>
          <p:spPr>
            <a:xfrm>
              <a:off x="1632995" y="3925379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- </a:t>
              </a:r>
              <a:r>
                <a:rPr lang="ko-KR" altLang="en-US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통계 결과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C0300F-8654-4B9A-87E2-4739008DD7D1}"/>
              </a:ext>
            </a:extLst>
          </p:cNvPr>
          <p:cNvGrpSpPr/>
          <p:nvPr/>
        </p:nvGrpSpPr>
        <p:grpSpPr>
          <a:xfrm>
            <a:off x="1973348" y="5194897"/>
            <a:ext cx="1338127" cy="461665"/>
            <a:chOff x="632870" y="3601237"/>
            <a:chExt cx="1338127" cy="461665"/>
          </a:xfrm>
        </p:grpSpPr>
        <p:pic>
          <p:nvPicPr>
            <p:cNvPr id="14" name="그림 13" descr="당구대, 풀볼, 당구장, 스포츠이(가) 표시된 사진&#10;&#10;자동 생성된 설명">
              <a:extLst>
                <a:ext uri="{FF2B5EF4-FFF2-40B4-BE49-F238E27FC236}">
                  <a16:creationId xmlns:a16="http://schemas.microsoft.com/office/drawing/2014/main" id="{11C00352-58A0-491D-8ADB-E3871570A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7" t="11704" r="40717" b="47574"/>
            <a:stretch/>
          </p:blipFill>
          <p:spPr>
            <a:xfrm>
              <a:off x="632870" y="3624752"/>
              <a:ext cx="400050" cy="4381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EDCCA-940B-44C0-86F6-7CA49C74C552}"/>
                </a:ext>
              </a:extLst>
            </p:cNvPr>
            <p:cNvSpPr txBox="1"/>
            <p:nvPr/>
          </p:nvSpPr>
          <p:spPr>
            <a:xfrm>
              <a:off x="1032920" y="3601237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느낀점</a:t>
              </a:r>
              <a:endPara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15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7C1CED5-0F73-462E-907D-3A4A600B4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3AD124-7258-4EA0-9B40-EAFC799786DF}"/>
              </a:ext>
            </a:extLst>
          </p:cNvPr>
          <p:cNvSpPr txBox="1"/>
          <p:nvPr/>
        </p:nvSpPr>
        <p:spPr>
          <a:xfrm>
            <a:off x="529412" y="2305615"/>
            <a:ext cx="111331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로또 </a:t>
            </a:r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r>
              <a:rPr lang="ko-KR" altLang="en-US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등을 염원하며 </a:t>
            </a:r>
            <a:endParaRPr lang="en-US" altLang="ko-KR" sz="4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6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로또의 로또에 의한 로또를 위한 </a:t>
            </a:r>
            <a:endParaRPr lang="en-US" altLang="ko-KR" sz="60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5</a:t>
            </a:r>
            <a:r>
              <a:rPr lang="ko-KR" altLang="en-US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조 였습니다</a:t>
            </a:r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r>
              <a:rPr lang="ko-KR" altLang="en-US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14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0627BA8-53AE-4319-828E-9B9128EE2C96}"/>
              </a:ext>
            </a:extLst>
          </p:cNvPr>
          <p:cNvSpPr txBox="1"/>
          <p:nvPr/>
        </p:nvSpPr>
        <p:spPr>
          <a:xfrm>
            <a:off x="174171" y="203200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 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13DA0-85D0-432C-A854-35BFA7603DFA}"/>
              </a:ext>
            </a:extLst>
          </p:cNvPr>
          <p:cNvSpPr txBox="1"/>
          <p:nvPr/>
        </p:nvSpPr>
        <p:spPr>
          <a:xfrm>
            <a:off x="174171" y="104140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- 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주제설정 배경</a:t>
            </a:r>
          </a:p>
        </p:txBody>
      </p:sp>
      <p:pic>
        <p:nvPicPr>
          <p:cNvPr id="4" name="그림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C58C44CB-A750-44AA-80C9-39A2677A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2058432"/>
            <a:ext cx="6848475" cy="38522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DB87848-CA71-4AB3-BAA7-37D569FD9BE0}"/>
              </a:ext>
            </a:extLst>
          </p:cNvPr>
          <p:cNvGrpSpPr/>
          <p:nvPr/>
        </p:nvGrpSpPr>
        <p:grpSpPr>
          <a:xfrm>
            <a:off x="-468982" y="555565"/>
            <a:ext cx="4848820" cy="6858000"/>
            <a:chOff x="-173585" y="557143"/>
            <a:chExt cx="4848820" cy="6858000"/>
          </a:xfrm>
        </p:grpSpPr>
        <p:pic>
          <p:nvPicPr>
            <p:cNvPr id="8" name="그림 7" descr="모니터, 검은색, 화면, 전자기기이(가) 표시된 사진&#10;&#10;자동 생성된 설명">
              <a:extLst>
                <a:ext uri="{FF2B5EF4-FFF2-40B4-BE49-F238E27FC236}">
                  <a16:creationId xmlns:a16="http://schemas.microsoft.com/office/drawing/2014/main" id="{F35C5EE4-2F35-489D-9219-3834C673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3585" y="557143"/>
              <a:ext cx="4848820" cy="6858000"/>
            </a:xfrm>
            <a:prstGeom prst="rect">
              <a:avLst/>
            </a:prstGeom>
          </p:spPr>
        </p:pic>
        <p:pic>
          <p:nvPicPr>
            <p:cNvPr id="6" name="그림 5" descr="텍스트, 영수증, 스크린샷이(가) 표시된 사진&#10;&#10;자동 생성된 설명">
              <a:extLst>
                <a:ext uri="{FF2B5EF4-FFF2-40B4-BE49-F238E27FC236}">
                  <a16:creationId xmlns:a16="http://schemas.microsoft.com/office/drawing/2014/main" id="{6FC71505-5CDD-4AFC-891E-840E06CEB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84"/>
            <a:stretch/>
          </p:blipFill>
          <p:spPr>
            <a:xfrm>
              <a:off x="1309688" y="2141640"/>
              <a:ext cx="2071824" cy="3674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43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4171" y="203200"/>
            <a:ext cx="178125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1. 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414" y="1039304"/>
            <a:ext cx="18950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프로젝트 목표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7BF75B-0B12-4141-AC02-704A33AE6592}"/>
              </a:ext>
            </a:extLst>
          </p:cNvPr>
          <p:cNvGrpSpPr/>
          <p:nvPr/>
        </p:nvGrpSpPr>
        <p:grpSpPr>
          <a:xfrm>
            <a:off x="1064799" y="2234181"/>
            <a:ext cx="4929579" cy="3460997"/>
            <a:chOff x="541188" y="2343238"/>
            <a:chExt cx="4929579" cy="3460997"/>
          </a:xfrm>
        </p:grpSpPr>
        <p:sp>
          <p:nvSpPr>
            <p:cNvPr id="5" name="TextBox 3"/>
            <p:cNvSpPr txBox="1"/>
            <p:nvPr/>
          </p:nvSpPr>
          <p:spPr>
            <a:xfrm>
              <a:off x="541188" y="5351224"/>
              <a:ext cx="4929579" cy="453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atin typeface="휴먼편지체"/>
                  <a:ea typeface="휴먼편지체"/>
                </a:rPr>
                <a:t>4.</a:t>
              </a:r>
              <a:r>
                <a:rPr lang="ko-KR" altLang="en-US" sz="2400" dirty="0">
                  <a:latin typeface="휴먼편지체"/>
                  <a:ea typeface="휴먼편지체"/>
                </a:rPr>
                <a:t> 당첨 될 것 같은 </a:t>
              </a:r>
              <a:r>
                <a:rPr lang="ko-KR" altLang="en-US" sz="2400" dirty="0" err="1">
                  <a:latin typeface="휴먼편지체"/>
                  <a:ea typeface="휴먼편지체"/>
                </a:rPr>
                <a:t>번호뽑기</a:t>
              </a:r>
              <a:endParaRPr lang="ko-KR" altLang="en-US" sz="2400" dirty="0">
                <a:latin typeface="휴먼편지체"/>
                <a:ea typeface="휴먼편지체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541793" y="2343238"/>
              <a:ext cx="2793331" cy="4487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atin typeface="휴먼편지체"/>
                  <a:ea typeface="휴먼편지체"/>
                </a:rPr>
                <a:t>1.</a:t>
              </a:r>
              <a:r>
                <a:rPr lang="ko-KR" altLang="en-US" sz="2400" dirty="0">
                  <a:latin typeface="휴먼편지체"/>
                  <a:ea typeface="휴먼편지체"/>
                </a:rPr>
                <a:t> 당첨 확률 알아보기</a:t>
              </a:r>
            </a:p>
          </p:txBody>
        </p:sp>
        <p:sp>
          <p:nvSpPr>
            <p:cNvPr id="7" name="TextBox 3"/>
            <p:cNvSpPr txBox="1"/>
            <p:nvPr/>
          </p:nvSpPr>
          <p:spPr>
            <a:xfrm>
              <a:off x="541188" y="4346030"/>
              <a:ext cx="4173131" cy="453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latin typeface="휴먼편지체"/>
                  <a:ea typeface="휴먼편지체"/>
                </a:rPr>
                <a:t>3.</a:t>
              </a:r>
              <a:r>
                <a:rPr lang="ko-KR" altLang="en-US" sz="2400">
                  <a:latin typeface="휴먼편지체"/>
                  <a:ea typeface="휴먼편지체"/>
                </a:rPr>
                <a:t> 당첨 확률이 높은 번호 알아보기</a:t>
              </a:r>
            </a:p>
          </p:txBody>
        </p:sp>
        <p:sp>
          <p:nvSpPr>
            <p:cNvPr id="8" name="TextBox 3"/>
            <p:cNvSpPr txBox="1"/>
            <p:nvPr/>
          </p:nvSpPr>
          <p:spPr>
            <a:xfrm>
              <a:off x="541188" y="3344212"/>
              <a:ext cx="2793936" cy="4496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dirty="0">
                  <a:latin typeface="휴먼편지체"/>
                  <a:ea typeface="휴먼편지체"/>
                </a:rPr>
                <a:t>2.</a:t>
              </a:r>
              <a:r>
                <a:rPr lang="ko-KR" altLang="en-US" sz="2400" dirty="0">
                  <a:latin typeface="휴먼편지체"/>
                  <a:ea typeface="휴먼편지체"/>
                </a:rPr>
                <a:t> 당첨 금액 알아보기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C264E4-9A57-400B-A261-739783427458}"/>
              </a:ext>
            </a:extLst>
          </p:cNvPr>
          <p:cNvGrpSpPr/>
          <p:nvPr/>
        </p:nvGrpSpPr>
        <p:grpSpPr>
          <a:xfrm>
            <a:off x="5994378" y="1500969"/>
            <a:ext cx="5746436" cy="4783835"/>
            <a:chOff x="6096000" y="1500969"/>
            <a:chExt cx="5746436" cy="4783835"/>
          </a:xfrm>
        </p:grpSpPr>
        <p:pic>
          <p:nvPicPr>
            <p:cNvPr id="16" name="그림 15" descr="텍스트, 화이트보드이(가) 표시된 사진&#10;&#10;자동 생성된 설명">
              <a:extLst>
                <a:ext uri="{FF2B5EF4-FFF2-40B4-BE49-F238E27FC236}">
                  <a16:creationId xmlns:a16="http://schemas.microsoft.com/office/drawing/2014/main" id="{64CF234D-B375-4185-B447-278341CA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00969"/>
              <a:ext cx="5746436" cy="478383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1B76D1-FFE9-4B35-838C-84734C25A46C}"/>
                </a:ext>
              </a:extLst>
            </p:cNvPr>
            <p:cNvSpPr/>
            <p:nvPr/>
          </p:nvSpPr>
          <p:spPr>
            <a:xfrm>
              <a:off x="11470675" y="5030269"/>
              <a:ext cx="310393" cy="859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4" y="1039304"/>
            <a:ext cx="1891951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데이터 수집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823" t="5236"/>
          <a:stretch/>
        </p:blipFill>
        <p:spPr>
          <a:xfrm>
            <a:off x="549212" y="2286000"/>
            <a:ext cx="4237768" cy="4080566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3879470" y="1287464"/>
            <a:ext cx="4612735" cy="7488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2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로또 공식 홈페이지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9F90FF-3FA9-454E-8FA8-7FA063417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1550" y="2738783"/>
            <a:ext cx="7410450" cy="317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471350"/>
            <a:ext cx="5087984" cy="3979146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413" y="1039304"/>
            <a:ext cx="1891952" cy="444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휴먼편지체"/>
                <a:ea typeface="휴먼편지체"/>
              </a:rPr>
              <a:t>- </a:t>
            </a:r>
            <a:r>
              <a:rPr lang="ko-KR" altLang="en-US" sz="2400">
                <a:latin typeface="휴먼편지체"/>
                <a:ea typeface="휴먼편지체"/>
              </a:rPr>
              <a:t>데이터 수집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A6505A-992D-4E48-8071-1512B8815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7"/>
          <a:stretch/>
        </p:blipFill>
        <p:spPr>
          <a:xfrm>
            <a:off x="1200710" y="2019348"/>
            <a:ext cx="4518140" cy="48831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D8F7E0-CC5B-4572-882C-7AE9C0AB10AB}"/>
              </a:ext>
            </a:extLst>
          </p:cNvPr>
          <p:cNvSpPr/>
          <p:nvPr/>
        </p:nvSpPr>
        <p:spPr>
          <a:xfrm>
            <a:off x="3879470" y="1287464"/>
            <a:ext cx="4612735" cy="7488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2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로또 공식 홈페이지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39180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휴먼편지체"/>
                <a:ea typeface="휴먼편지체"/>
              </a:rPr>
              <a:t>- </a:t>
            </a:r>
            <a:r>
              <a:rPr lang="ko-KR" altLang="en-US" sz="2400" dirty="0">
                <a:latin typeface="휴먼편지체"/>
                <a:ea typeface="휴먼편지체"/>
              </a:rPr>
              <a:t>통계 결과 </a:t>
            </a:r>
            <a:r>
              <a:rPr lang="en-US" altLang="ko-KR" sz="2400" dirty="0">
                <a:latin typeface="휴먼편지체"/>
                <a:ea typeface="휴먼편지체"/>
              </a:rPr>
              <a:t>:</a:t>
            </a:r>
            <a:r>
              <a:rPr lang="ko-KR" altLang="en-US" sz="2400" dirty="0">
                <a:latin typeface="휴먼편지체"/>
                <a:ea typeface="휴먼편지체"/>
              </a:rPr>
              <a:t> 당첨 확률 </a:t>
            </a:r>
            <a:r>
              <a:rPr lang="en-US" altLang="ko-KR" sz="2400" dirty="0">
                <a:latin typeface="휴먼편지체"/>
                <a:ea typeface="휴먼편지체"/>
              </a:rPr>
              <a:t>(</a:t>
            </a:r>
            <a:r>
              <a:rPr lang="ko-KR" altLang="en-US" sz="2400" dirty="0">
                <a:latin typeface="휴먼편지체"/>
                <a:ea typeface="휴먼편지체"/>
              </a:rPr>
              <a:t>파이</a:t>
            </a:r>
            <a:r>
              <a:rPr lang="en-US" altLang="ko-KR" sz="2400" dirty="0">
                <a:latin typeface="휴먼편지체"/>
                <a:ea typeface="휴먼편지체"/>
              </a:rPr>
              <a:t>)</a:t>
            </a:r>
            <a:endParaRPr lang="ko-KR" altLang="en-US" sz="2400" dirty="0">
              <a:latin typeface="휴먼편지체"/>
              <a:ea typeface="휴먼편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671F4-E535-4ACA-9FE7-6371C98EB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5988" y="1483995"/>
            <a:ext cx="5259600" cy="47014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94FF1B-6B58-4E0B-9988-03F4B1D14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291" y="2689483"/>
            <a:ext cx="6491818" cy="2567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42562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휴먼편지체"/>
                <a:ea typeface="휴먼편지체"/>
              </a:rPr>
              <a:t>- </a:t>
            </a:r>
            <a:r>
              <a:rPr lang="ko-KR" altLang="en-US" sz="2400" dirty="0">
                <a:latin typeface="휴먼편지체"/>
                <a:ea typeface="휴먼편지체"/>
              </a:rPr>
              <a:t>통계 결과 </a:t>
            </a:r>
            <a:r>
              <a:rPr lang="en-US" altLang="ko-KR" sz="2400" dirty="0">
                <a:latin typeface="휴먼편지체"/>
                <a:ea typeface="휴먼편지체"/>
              </a:rPr>
              <a:t>:</a:t>
            </a:r>
            <a:r>
              <a:rPr lang="ko-KR" altLang="en-US" sz="2400" dirty="0">
                <a:latin typeface="휴먼편지체"/>
                <a:ea typeface="휴먼편지체"/>
              </a:rPr>
              <a:t> 당첨 확률 </a:t>
            </a:r>
            <a:r>
              <a:rPr lang="en-US" altLang="ko-KR" sz="2400" dirty="0">
                <a:latin typeface="휴먼편지체"/>
                <a:ea typeface="휴먼편지체"/>
              </a:rPr>
              <a:t>(</a:t>
            </a:r>
            <a:r>
              <a:rPr lang="ko-KR" altLang="en-US" sz="2400" dirty="0" err="1">
                <a:latin typeface="휴먼편지체"/>
                <a:ea typeface="휴먼편지체"/>
              </a:rPr>
              <a:t>산점도</a:t>
            </a:r>
            <a:r>
              <a:rPr lang="en-US" altLang="ko-KR" sz="2400" dirty="0">
                <a:latin typeface="휴먼편지체"/>
                <a:ea typeface="휴먼편지체"/>
              </a:rPr>
              <a:t>)</a:t>
            </a:r>
            <a:r>
              <a:rPr lang="ko-KR" altLang="en-US" sz="2400" dirty="0">
                <a:latin typeface="휴먼편지체"/>
                <a:ea typeface="휴먼편지체"/>
              </a:rPr>
              <a:t>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7A14084-2955-43CD-9829-364DCC24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" y="1628364"/>
            <a:ext cx="6297555" cy="309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825EE7-6518-4D4F-833F-D54C762E2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8899" y="1315081"/>
            <a:ext cx="5466704" cy="382721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12244B8-E71B-43EE-9830-99359A8E0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" y="4913821"/>
            <a:ext cx="6067425" cy="1809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F36CD-65C9-47A1-AA49-98B66BAEE141}"/>
              </a:ext>
            </a:extLst>
          </p:cNvPr>
          <p:cNvSpPr txBox="1"/>
          <p:nvPr/>
        </p:nvSpPr>
        <p:spPr>
          <a:xfrm>
            <a:off x="6688899" y="5542919"/>
            <a:ext cx="52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</a:t>
            </a:r>
            <a:r>
              <a:rPr lang="ko-KR" altLang="en-US" dirty="0"/>
              <a:t>등과 </a:t>
            </a:r>
            <a:r>
              <a:rPr lang="en-US" altLang="ko-KR" dirty="0"/>
              <a:t>2</a:t>
            </a:r>
            <a:r>
              <a:rPr lang="ko-KR" altLang="en-US" dirty="0"/>
              <a:t>등의 확률은 </a:t>
            </a:r>
            <a:r>
              <a:rPr lang="en-US" altLang="ko-KR" dirty="0"/>
              <a:t>0%</a:t>
            </a:r>
            <a:r>
              <a:rPr lang="ko-KR" altLang="en-US" dirty="0"/>
              <a:t>에 수렴하여 그래프 상에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표시가 </a:t>
            </a:r>
            <a:r>
              <a:rPr lang="en-US" altLang="ko-KR" dirty="0"/>
              <a:t>0</a:t>
            </a:r>
            <a:r>
              <a:rPr lang="ko-KR" altLang="en-US" dirty="0"/>
              <a:t>쪽에 몰려 있는 것을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0" y="203200"/>
            <a:ext cx="27461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2.</a:t>
            </a:r>
            <a:r>
              <a:rPr lang="ko-KR" altLang="en-US" sz="4000">
                <a:solidFill>
                  <a:schemeClr val="bg2">
                    <a:lumMod val="50000"/>
                  </a:schemeClr>
                </a:solidFill>
                <a:latin typeface="210 옴니고딕 050"/>
                <a:ea typeface="210 옴니고딕 050"/>
              </a:rPr>
              <a:t> 분석결과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6412" y="1039304"/>
            <a:ext cx="433484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휴먼편지체"/>
                <a:ea typeface="휴먼편지체"/>
              </a:rPr>
              <a:t>- </a:t>
            </a:r>
            <a:r>
              <a:rPr lang="ko-KR" altLang="en-US" sz="2400" dirty="0">
                <a:latin typeface="휴먼편지체"/>
                <a:ea typeface="휴먼편지체"/>
              </a:rPr>
              <a:t>통계 결과 </a:t>
            </a:r>
            <a:r>
              <a:rPr lang="en-US" altLang="ko-KR" sz="2400" dirty="0">
                <a:latin typeface="휴먼편지체"/>
                <a:ea typeface="휴먼편지체"/>
              </a:rPr>
              <a:t>:</a:t>
            </a:r>
            <a:r>
              <a:rPr lang="ko-KR" altLang="en-US" sz="2400" dirty="0">
                <a:latin typeface="휴먼편지체"/>
                <a:ea typeface="휴먼편지체"/>
              </a:rPr>
              <a:t> 당첨 금액</a:t>
            </a:r>
            <a:r>
              <a:rPr lang="en-US" altLang="ko-KR" sz="2400" dirty="0">
                <a:latin typeface="휴먼편지체"/>
                <a:ea typeface="휴먼편지체"/>
              </a:rPr>
              <a:t>(</a:t>
            </a:r>
            <a:r>
              <a:rPr lang="ko-KR" altLang="en-US" sz="2400" dirty="0">
                <a:latin typeface="휴먼편지체"/>
                <a:ea typeface="휴먼편지체"/>
              </a:rPr>
              <a:t>바 그래프</a:t>
            </a:r>
            <a:r>
              <a:rPr lang="en-US" altLang="ko-KR" sz="2400" dirty="0">
                <a:latin typeface="휴먼편지체"/>
                <a:ea typeface="휴먼편지체"/>
              </a:rPr>
              <a:t>)</a:t>
            </a:r>
            <a:endParaRPr lang="ko-KR" altLang="en-US" sz="2400" dirty="0">
              <a:latin typeface="휴먼편지체"/>
              <a:ea typeface="휴먼편지체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235" y="1462885"/>
            <a:ext cx="6027651" cy="3932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4905" y="1462885"/>
            <a:ext cx="5351126" cy="5199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66EAA-5528-4CAD-9507-CE927D1A4396}"/>
              </a:ext>
            </a:extLst>
          </p:cNvPr>
          <p:cNvSpPr txBox="1"/>
          <p:nvPr/>
        </p:nvSpPr>
        <p:spPr>
          <a:xfrm>
            <a:off x="266412" y="5674290"/>
            <a:ext cx="6260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평균 당첨금액의 수가 많이 차이가 나 그래프를</a:t>
            </a:r>
            <a:endParaRPr lang="en-US" altLang="ko-KR" dirty="0"/>
          </a:p>
          <a:p>
            <a:r>
              <a:rPr lang="ko-KR" altLang="en-US" dirty="0"/>
              <a:t> 잘라서 표현하였으며 </a:t>
            </a:r>
            <a:r>
              <a:rPr lang="en-US" altLang="ko-KR" dirty="0"/>
              <a:t>1</a:t>
            </a:r>
            <a:r>
              <a:rPr lang="ko-KR" altLang="en-US" dirty="0"/>
              <a:t>등의 평균이 </a:t>
            </a:r>
            <a:r>
              <a:rPr lang="en-US" altLang="ko-KR" dirty="0"/>
              <a:t>100</a:t>
            </a:r>
            <a:r>
              <a:rPr lang="ko-KR" altLang="en-US" dirty="0"/>
              <a:t>억대의 당첨금으로</a:t>
            </a:r>
            <a:endParaRPr lang="en-US" altLang="ko-KR" dirty="0"/>
          </a:p>
          <a:p>
            <a:r>
              <a:rPr lang="ko-KR" altLang="en-US" dirty="0"/>
              <a:t> 인하여 많이 올라가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624</ep:Words>
  <ep:PresentationFormat>와이드스크린</ep:PresentationFormat>
  <ep:Paragraphs>89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2021-09-08T06:41:49.000</dcterms:created>
  <dc:creator>박민국</dc:creator>
  <cp:lastModifiedBy>박민국</cp:lastModifiedBy>
  <dcterms:modified xsi:type="dcterms:W3CDTF">2021-09-23T09:19:22.739</dcterms:modified>
  <cp:revision>18</cp:revision>
  <dc:title>PowerPoint 프레젠테이션</dc:title>
  <cp:version>1000.0000.01</cp:version>
</cp:coreProperties>
</file>